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  <p:sldId id="267" r:id="rId10"/>
    <p:sldId id="266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4676"/>
  </p:normalViewPr>
  <p:slideViewPr>
    <p:cSldViewPr snapToGrid="0" snapToObjects="1">
      <p:cViewPr varScale="1">
        <p:scale>
          <a:sx n="98" d="100"/>
          <a:sy n="98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679F-5AE4-6F47-A801-F45BE536F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B745A-F2C6-974C-B230-CAEBAE028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6001A-E838-794F-83B1-66347048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3DC24-59E5-B04E-ADB0-5098120B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968C-BBEF-0E41-8ADE-367FC6F84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1F67-C283-974C-820B-DCA1A7E0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2CDD6-CE6E-844F-A51F-431638DD2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C3FD-9AFD-1E41-905F-39510196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3DB7-5631-E14B-8877-5AB2170F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88344-A366-C54B-A24E-6D90F1A0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1513C-13D9-8746-B388-01BCF42F8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60737-F9B3-6F49-9EEF-5331FBAD3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04D7-1791-FE4C-98A5-BC442A8E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C4417-35F1-7042-BF10-1E303736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D1E1F-BBE3-2A4F-80ED-BEB21B35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F57D-93EA-1F4C-8373-81045301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1006-C0FC-B845-8B44-0089B59E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9586-F817-5745-A202-252920FC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E0AAF-6D93-8542-845E-25D71474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010A-3093-3E42-93DA-B1557103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449-39B9-1648-AF4C-AD1CE5D4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B4AFA-3BB8-464D-9F05-0F15FF2A5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3181-058F-CE4A-A12C-68278E92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39C-59FA-884F-BDCA-A86D9090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17A2-3B69-3F43-986A-B87F90E5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7EAD-A7F8-4E4D-9C63-23AE1976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D368D-C512-9841-AFF6-95BFF1251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9EAD4-4C05-0946-9B6E-ED5FDAAAC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7A3FA-DA49-4F41-AB7A-F03CE71C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36BB2-AA07-D141-964A-2E29B726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971C5-5A9E-E340-BFD4-F4251A29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9B27-1C7E-1545-B7F7-F27C0847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E44B5-19B8-B449-918D-555A18381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BF7B4-3079-8240-88B5-5AC3C949A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A111A-EABE-F649-955C-F378FF109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0A716-CDD7-C24D-9FE4-BA19283E4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B6549-F42F-8A41-88B0-BCB17BC5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1767B-635D-7D45-AC63-9B1AFD16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15296-BAEE-E443-A237-377F1558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9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8E70-2C54-2D4F-9E09-5981911C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1BD26-579A-6240-B32B-B9F04065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7EF74-CAD0-6A4E-80BC-2656D6CE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4780E-315F-CE45-BDC6-5A7E2462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1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A8395-B257-494C-8AD6-2A0428DA6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A18CE-5A47-EC49-9E3D-1307780A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222EA-D713-8040-8F7B-84BEC906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78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62D9-AB34-0B4F-82EC-72544EEA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06866-4A47-9249-9E23-27C0D223B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9D584-48A0-5048-8E9D-7EA5A104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77A00-8B11-1443-9E19-374DA255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38B26-71F2-0A49-B72A-C25FBD01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F3CD7-C6E6-8749-8459-F315744E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9137-34E0-8F46-9BD7-CC698BB8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47714-B5CD-BD4D-8C85-56C0619D6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E6047-A7FD-CF46-AAE0-0179724D4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40B8-04E5-B74B-A054-8878D9CF5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EA635-2285-454D-AEF9-83F81492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F6716-18D2-FD4E-B768-160514B3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8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52A0-0367-1447-93B8-AB878E94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8F6F-33DA-EF43-9112-34B4CA720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68EB3-026E-FE4A-ADCA-C581ED67B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9B8CC-3053-8049-A8C5-44674F677B1E}" type="datetimeFigureOut">
              <a:rPr lang="en-US" smtClean="0"/>
              <a:t>10/10/20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62F68-FA3D-A34F-A24D-D045E1345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F1FAC-3703-F545-8EA7-E0ABE241F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1C272-563B-8544-B725-A4108403F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5B13-8FDF-004B-8ADA-FEB2B3F69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A11BC-5533-4C4C-BBA1-1F1D44509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Janice Goh</a:t>
            </a:r>
          </a:p>
          <a:p>
            <a:r>
              <a:rPr lang="en-US" dirty="0"/>
              <a:t>PSPG Graduate student</a:t>
            </a:r>
          </a:p>
          <a:p>
            <a:r>
              <a:rPr lang="en-US" dirty="0" err="1"/>
              <a:t>Turnbaugh</a:t>
            </a:r>
            <a:r>
              <a:rPr lang="en-US" dirty="0"/>
              <a:t> Lab, UCSF</a:t>
            </a:r>
          </a:p>
        </p:txBody>
      </p:sp>
    </p:spTree>
    <p:extLst>
      <p:ext uri="{BB962C8B-B14F-4D97-AF65-F5344CB8AC3E}">
        <p14:creationId xmlns:p14="http://schemas.microsoft.com/office/powerpoint/2010/main" val="305486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D0B9-4BCF-054D-89A3-D31270C6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trial by combat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4BC81-C5FF-FC47-B905-B2D2E9C1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project with 2-3 people per group </a:t>
            </a:r>
          </a:p>
          <a:p>
            <a:r>
              <a:rPr lang="en-US" dirty="0"/>
              <a:t>Use one of the datasets provided to do some novel analyses </a:t>
            </a:r>
          </a:p>
          <a:p>
            <a:r>
              <a:rPr lang="en-US" dirty="0"/>
              <a:t>Do have the following</a:t>
            </a:r>
          </a:p>
          <a:p>
            <a:pPr lvl="1"/>
            <a:r>
              <a:rPr lang="en-US" dirty="0"/>
              <a:t>One targeted research question</a:t>
            </a:r>
          </a:p>
          <a:p>
            <a:pPr lvl="1"/>
            <a:r>
              <a:rPr lang="en-US" dirty="0"/>
              <a:t>One or two figures (or more) to show and describe the analysis </a:t>
            </a:r>
          </a:p>
          <a:p>
            <a:pPr lvl="1"/>
            <a:r>
              <a:rPr lang="en-US" dirty="0"/>
              <a:t>Any biological significance or new insights </a:t>
            </a:r>
            <a:r>
              <a:rPr lang="en-US"/>
              <a:t>to healthcare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3201-A00F-5942-9BB7-54F912A4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R and setting up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FF43-D4B8-3047-B67C-3F9F4A12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9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53A0-D30E-2346-84DC-24EE1277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</a:t>
            </a:r>
            <a:r>
              <a:rPr lang="en-US"/>
              <a:t>on time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1055-C0B6-3A40-91FE-BD2350B41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5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7D3B-4F0D-2047-81C5-6C8A5B9F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07D9-33E7-D841-B898-BF61213E1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NUS Pharmacy Class of 2016 </a:t>
            </a:r>
          </a:p>
          <a:p>
            <a:r>
              <a:rPr lang="en-US" dirty="0"/>
              <a:t>Pre-Reg at KTPH 2016-2017 </a:t>
            </a:r>
          </a:p>
          <a:p>
            <a:r>
              <a:rPr lang="en-US" dirty="0"/>
              <a:t>Research officer at Bioinformatics Institute A*STAR </a:t>
            </a:r>
          </a:p>
          <a:p>
            <a:r>
              <a:rPr lang="en-US" dirty="0"/>
              <a:t>UCSF graduate student in the Pharmaceutical Sciences and Pharmacogenomics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34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4DBA-A513-B241-BE54-8CDC8F5F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0499"/>
            <a:ext cx="10515600" cy="1325563"/>
          </a:xfrm>
        </p:spPr>
        <p:txBody>
          <a:bodyPr/>
          <a:lstStyle/>
          <a:p>
            <a:r>
              <a:rPr lang="en-US" dirty="0"/>
              <a:t>Why did you decide to learn coding?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C2E9-AB39-1E41-864B-5AA947BF1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8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EA4B-274E-554B-BF43-5FE552D6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62C11-FB73-AA4F-B0D8-496397B54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Learn to do basic data wrangling and data visualization</a:t>
            </a:r>
          </a:p>
          <a:p>
            <a:pPr fontAlgn="base"/>
            <a:r>
              <a:rPr lang="en-US" dirty="0" err="1"/>
              <a:t>Practise</a:t>
            </a:r>
            <a:r>
              <a:rPr lang="en-US" dirty="0"/>
              <a:t> formulating and asking targeted and specific research questions </a:t>
            </a:r>
          </a:p>
          <a:p>
            <a:pPr fontAlgn="base"/>
            <a:r>
              <a:rPr lang="en-US" dirty="0"/>
              <a:t>Understand and appreciate what basic data analytics can do :)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6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2336-9E35-6F41-BF00-C9660323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95AC-ED57-EA49-9E72-AD59A7ADF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Ease of reproducibility and tracing steps </a:t>
            </a:r>
          </a:p>
          <a:p>
            <a:r>
              <a:rPr lang="en-US" dirty="0"/>
              <a:t>Easier to handle large datasets, more memory efficient </a:t>
            </a:r>
          </a:p>
          <a:p>
            <a:r>
              <a:rPr lang="en-US" dirty="0"/>
              <a:t>Nice data visualizations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0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40EF-6D66-EB43-AA25-07669B43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to ask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4A1EE-5929-A145-9C86-1701B1C9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560320"/>
            <a:ext cx="3670663" cy="2064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7CFDA-8AB8-1F45-AE23-5D4B668CA25A}"/>
              </a:ext>
            </a:extLst>
          </p:cNvPr>
          <p:cNvSpPr txBox="1"/>
          <p:nvPr/>
        </p:nvSpPr>
        <p:spPr>
          <a:xfrm>
            <a:off x="1188720" y="4741817"/>
            <a:ext cx="356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 data is like Lego with no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0825D-8DCA-6941-9A81-D48ABA7E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14" y="1946979"/>
            <a:ext cx="5052986" cy="2794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458F4-AA2A-8748-8CDB-D2DCE329DEB4}"/>
              </a:ext>
            </a:extLst>
          </p:cNvPr>
          <p:cNvSpPr txBox="1"/>
          <p:nvPr/>
        </p:nvSpPr>
        <p:spPr>
          <a:xfrm>
            <a:off x="6474904" y="4741817"/>
            <a:ext cx="4704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Targeted and specific research questions are like a design that you can build your data towards as an answer</a:t>
            </a:r>
          </a:p>
        </p:txBody>
      </p:sp>
    </p:spTree>
    <p:extLst>
      <p:ext uri="{BB962C8B-B14F-4D97-AF65-F5344CB8AC3E}">
        <p14:creationId xmlns:p14="http://schemas.microsoft.com/office/powerpoint/2010/main" val="147172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7A88-B5CF-5F4B-8C1C-BF93F505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314"/>
            <a:ext cx="10515600" cy="1325563"/>
          </a:xfrm>
        </p:spPr>
        <p:txBody>
          <a:bodyPr/>
          <a:lstStyle/>
          <a:p>
            <a:r>
              <a:rPr lang="en-US" dirty="0"/>
              <a:t>Making many plots without a plot makes you lose the plot – J Goh 2020</a:t>
            </a:r>
          </a:p>
        </p:txBody>
      </p:sp>
    </p:spTree>
    <p:extLst>
      <p:ext uri="{BB962C8B-B14F-4D97-AF65-F5344CB8AC3E}">
        <p14:creationId xmlns:p14="http://schemas.microsoft.com/office/powerpoint/2010/main" val="199004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ECDD-5AC7-3D43-94B2-2A8C0BF7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I like to use to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E1616-027D-464E-9129-F9BDE2F1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big question I aim to solve? E.g. How can I improve medication supply in the pharmacy?</a:t>
            </a:r>
          </a:p>
          <a:p>
            <a:r>
              <a:rPr lang="en-US" dirty="0"/>
              <a:t>Break down the question into smaller questions which are testable </a:t>
            </a:r>
          </a:p>
          <a:p>
            <a:pPr lvl="1"/>
            <a:r>
              <a:rPr lang="en-US" dirty="0"/>
              <a:t>How does . . . effect . . . ?</a:t>
            </a:r>
          </a:p>
          <a:p>
            <a:pPr lvl="1"/>
            <a:r>
              <a:rPr lang="en-US" dirty="0"/>
              <a:t>What is the effect of . . . ?</a:t>
            </a:r>
          </a:p>
          <a:p>
            <a:pPr lvl="1"/>
            <a:r>
              <a:rPr lang="en-US" dirty="0"/>
              <a:t>What is the relationship between . . . </a:t>
            </a:r>
          </a:p>
          <a:p>
            <a:pPr lvl="1"/>
            <a:r>
              <a:rPr lang="en-US" dirty="0"/>
              <a:t>How does… compare to….?</a:t>
            </a:r>
          </a:p>
          <a:p>
            <a:r>
              <a:rPr lang="en-US" dirty="0"/>
              <a:t>Or have a clear outcome</a:t>
            </a:r>
          </a:p>
          <a:p>
            <a:pPr lvl="1"/>
            <a:r>
              <a:rPr lang="en-US" dirty="0"/>
              <a:t>How much </a:t>
            </a:r>
            <a:r>
              <a:rPr lang="en-US" dirty="0" err="1"/>
              <a:t>drugX</a:t>
            </a:r>
            <a:r>
              <a:rPr lang="en-US" dirty="0"/>
              <a:t> did we give out in the past month?</a:t>
            </a:r>
          </a:p>
          <a:p>
            <a:pPr lvl="1"/>
            <a:r>
              <a:rPr lang="en-US" dirty="0"/>
              <a:t>Which medications do we need to top up?</a:t>
            </a:r>
          </a:p>
        </p:txBody>
      </p:sp>
    </p:spTree>
    <p:extLst>
      <p:ext uri="{BB962C8B-B14F-4D97-AF65-F5344CB8AC3E}">
        <p14:creationId xmlns:p14="http://schemas.microsoft.com/office/powerpoint/2010/main" val="128232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4BD0-817A-1642-A4CE-B77F4741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FB45-B7AE-9D4D-B081-8D4B8C88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1: Data wrangling – introduction to the tidy verse </a:t>
            </a:r>
          </a:p>
          <a:p>
            <a:r>
              <a:rPr lang="en-US" dirty="0"/>
              <a:t>Session 2: </a:t>
            </a:r>
            <a:r>
              <a:rPr lang="en-US" dirty="0" err="1"/>
              <a:t>ggplot</a:t>
            </a:r>
            <a:r>
              <a:rPr lang="en-US" dirty="0"/>
              <a:t> – how to make graphs </a:t>
            </a:r>
          </a:p>
          <a:p>
            <a:r>
              <a:rPr lang="en-US" dirty="0"/>
              <a:t>Session 3: project </a:t>
            </a:r>
            <a:r>
              <a:rPr lang="en-US"/>
              <a:t>presentations </a:t>
            </a:r>
          </a:p>
        </p:txBody>
      </p:sp>
    </p:spTree>
    <p:extLst>
      <p:ext uri="{BB962C8B-B14F-4D97-AF65-F5344CB8AC3E}">
        <p14:creationId xmlns:p14="http://schemas.microsoft.com/office/powerpoint/2010/main" val="355659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334</Words>
  <Application>Microsoft Macintosh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Introduction to R</vt:lpstr>
      <vt:lpstr>About me </vt:lpstr>
      <vt:lpstr>Why did you decide to learn coding?  </vt:lpstr>
      <vt:lpstr>Lesson Objectives</vt:lpstr>
      <vt:lpstr>Why learn to code?</vt:lpstr>
      <vt:lpstr>Why learn to ask questions?</vt:lpstr>
      <vt:lpstr>Making many plots without a plot makes you lose the plot – J Goh 2020</vt:lpstr>
      <vt:lpstr>A guide I like to use to ask questions</vt:lpstr>
      <vt:lpstr>Workshop outline </vt:lpstr>
      <vt:lpstr>A trial by combat </vt:lpstr>
      <vt:lpstr>Downloading R and setting up R Studio</vt:lpstr>
      <vt:lpstr>Hands on time 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Janice</dc:creator>
  <cp:lastModifiedBy>Janice</cp:lastModifiedBy>
  <cp:revision>16</cp:revision>
  <dcterms:created xsi:type="dcterms:W3CDTF">2020-09-10T04:22:27Z</dcterms:created>
  <dcterms:modified xsi:type="dcterms:W3CDTF">2020-10-11T18:14:08Z</dcterms:modified>
</cp:coreProperties>
</file>